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resentation xmlns="http://schemas.openxmlformats.org/presentationml/2006/main" xmlns:ns2="http://schemas.openxmlformats.org/drawingml/2006/main" xmlns:r="http://schemas.openxmlformats.org/officeDocument/2006/relationships" saveSubsetFonts="1" autoCompressPictures="0">
  <sldMasterIdLst>
    <sldMasterId id="2147483648" r:id="rId1"/>
  </sldMasterIdLst>
  <sldIdLst>
    <sldId id="256" r:id="rId7"/>
    <sldId id="257" r:id="rId8"/>
    <sldId id="258" r:id="rId9"/>
    <sldId id="259" r:id="rId10"/>
    <sldId id="260" r:id="rId11"/>
    <sldId id="261" r:id="rId12"/>
    <sldId id="262" r:id="rId13"/>
    <sldId id="263" r:id="rId14"/>
    <sldId id="264" r:id="rId15"/>
    <sldId id="265" r:id="rId16"/>
    <sldId id="266" r:id="rId17"/>
  </sldIdLst>
  <sldSz cx="12191695" cy="6858000" type="screen4x3"/>
  <notesSz cx="6858000" cy="9144000"/>
  <defaultTextStyle>
    <ns2:defPPr>
      <ns2:defRPr lang="en-US"/>
    </ns2:defPPr>
    <ns2:lvl1pPr marL="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1pPr>
    <ns2:lvl2pPr marL="4572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2pPr>
    <ns2:lvl3pPr marL="9144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3pPr>
    <ns2:lvl4pPr marL="13716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4pPr>
    <ns2:lvl5pPr marL="18288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5pPr>
    <ns2:lvl6pPr marL="22860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6pPr>
    <ns2:lvl7pPr marL="27432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7pPr>
    <ns2:lvl8pPr marL="32004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8pPr>
    <ns2:lvl9pPr marL="3657600" algn="l" defTabSz="457200" rtl="0" eaLnBrk="1" latinLnBrk="0" hangingPunct="1">
      <ns2:defRPr sz="1800" kern="1200">
        <ns2:solidFill>
          <ns2:schemeClr val="tx1"/>
        </ns2:solidFill>
        <ns2:latin typeface="+mn-lt"/>
        <ns2:ea typeface="+mn-ea"/>
        <ns2:cs typeface="+mn-cs"/>
      </ns2:defRPr>
    </ns2:lvl9pPr>
  </defaultTextStyle>
</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B0B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371600" y="2011680"/>
            <a:ext cx="941832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4000" b="1">
                <a:solidFill>
                  <a:srgbClr val="FFFFFF"/>
                </a:solidFill>
              </a:defRPr>
              <a:lnSpc>
                <a:spcPct val="130000"/>
              </a:lnSpc>
            </a:pPr>
            <a:r>
              <a:t>为何立志01：最根本的原因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2200" b="0">
                <a:solidFill>
                  <a:srgbClr val="DDDDDD"/>
                </a:solidFill>
              </a:defRPr>
              <a:lnSpc>
                <a:spcPct val="130000"/>
              </a:lnSpc>
            </a:pPr>
            <a:r>
              <a:t>从培养孩子自驱力的角度看（上篇）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4880" y="5303520"/>
            <a:ext cx="265176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误区三：等待论 + 上篇总结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没在小时候养成的东西，不会在大的时候自动出现。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自驱力不是自动解锁的装备。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▎ 上篇总结：三大误区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① 天赋论  ② 逼迫论  ③ 等待论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0B0B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371600" y="1645920"/>
            <a:ext cx="941832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38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中篇预告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3200400"/>
            <a:ext cx="210312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828800" y="3657600"/>
            <a:ext cx="8503920" cy="256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2000" b="0">
                <a:solidFill>
                  <a:srgbClr val="DDDDDD"/>
                </a:solidFill>
              </a:defRPr>
              <a:lnSpc>
                <a:spcPct val="160000"/>
              </a:lnSpc>
            </a:pPr>
            <a:r>
              <a:t>三大误区的错误，是把自驱力当外部输入而非内部点燃。</a:t>
            </a:r>
          </a:p>
          <a:p>
            <a:pPr algn="ctr">
              <a:spcAft>
                <a:spcPts val="600"/>
              </a:spcAft>
              <a:defRPr sz="2000" b="0">
                <a:solidFill>
                  <a:srgbClr val="DDDDDD"/>
                </a:solidFill>
              </a:defRPr>
              <a:lnSpc>
                <a:spcPct val="160000"/>
              </a:lnSpc>
            </a:pPr>
          </a:p>
          <a:p>
            <a:pPr algn="ctr">
              <a:spcAft>
                <a:spcPts val="600"/>
              </a:spcAft>
              <a:defRPr sz="2000" b="0">
                <a:solidFill>
                  <a:srgbClr val="DDDDDD"/>
                </a:solidFill>
              </a:defRPr>
              <a:lnSpc>
                <a:spcPct val="160000"/>
              </a:lnSpc>
            </a:pPr>
            <a:r>
              <a:t>中篇：自驱力的第一性原理是什么？</a:t>
            </a:r>
          </a:p>
          <a:p>
            <a:pPr algn="ctr">
              <a:spcAft>
                <a:spcPts val="600"/>
              </a:spcAft>
              <a:defRPr sz="2000" b="0">
                <a:solidFill>
                  <a:srgbClr val="DDDDDD"/>
                </a:solidFill>
              </a:defRPr>
              <a:lnSpc>
                <a:spcPct val="160000"/>
              </a:lnSpc>
            </a:pPr>
            <a:r>
              <a:t>它和志向的关系是什么？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自主的孩子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他不需要你催、不需要你盯、不需要你在后面推。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他自己设闹钟、自己规划时间、自己关掉手机。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不催不动的孩子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什么都好，就是不催不动。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作业要催、起床要催、练琴要催、洗澡要催。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你像人形闹钟，从早响到晚。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差别在哪里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两种画面，差别在哪里？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智商？性格？都不是。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真正的差别：一个孩子有自驱力，一个孩子没有。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职场两种人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你给他一个方向，他自己规划路径、主动找资源、主动复盘、主动迭代。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前者不需要管理，后者无法被管理。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市面上怎么说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天生没有自驱力 / 靠逼出来 / 长大自然有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共同假设：自驱力＝天赋，有的人有，有的人没有。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误区一：天赋论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自驱力不是天赋，是一种被激活的状态。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他不是没有自驱力，只是没在学习上被激活。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火种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自驱力像火种，每个孩子心里都有。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区别只在于：有的被点燃了，有的被浇灭了。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303520" cy="5486400"/>
          </a:xfrm>
          <a:prstGeom prst="rect">
            <a:avLst/>
          </a:prstGeom>
          <a:solidFill>
            <a:srgbClr val="0A0A0A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47548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3200" b="1">
                <a:solidFill>
                  <a:srgbClr val="FFFFFF"/>
                </a:solidFill>
              </a:defRPr>
              <a:lnSpc>
                <a:spcPct val="120000"/>
              </a:lnSpc>
            </a:pPr>
            <a:r>
              <a:t>误区二：逼迫论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1828800"/>
            <a:ext cx="1371600" cy="38100"/>
          </a:xfrm>
          <a:prstGeom prst="rect">
            <a:avLst/>
          </a:prstGeom>
          <a:solidFill>
            <a:srgbClr val="E89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2194560"/>
            <a:ext cx="475488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逼出来的自驱力，本质上是一场表演。</a:t>
            </a:r>
          </a:p>
          <a:p>
            <a:pPr algn="l">
              <a:spcAft>
                <a:spcPts val="600"/>
              </a:spcAft>
              <a:defRPr sz="1800" b="0">
                <a:solidFill>
                  <a:srgbClr val="F0F0F0"/>
                </a:solidFill>
              </a:defRPr>
              <a:lnSpc>
                <a:spcPct val="160000"/>
              </a:lnSpc>
            </a:pPr>
            <a:r>
              <a:t>他在演给你看。压力消失，立刻停摆。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30936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200" b="0">
                <a:solidFill>
                  <a:srgbClr val="BBBBBB"/>
                </a:solidFill>
              </a:defRPr>
              <a:lnSpc>
                <a:spcPct val="150000"/>
              </a:lnSpc>
            </a:pPr>
            <a: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