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266944"/>
            <a:ext cx="12192000" cy="1591056"/>
          </a:xfrm>
          <a:prstGeom prst="rect">
            <a:avLst/>
          </a:prstGeom>
          <a:solidFill>
            <a:srgbClr val="1E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3232" y="868680"/>
            <a:ext cx="10332720" cy="1024128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5600" b="1">
                <a:solidFill>
                  <a:srgbClr val="FFFFFF"/>
                </a:solidFill>
              </a:defRPr>
            </a:pPr>
            <a:r>
              <a:t>为何立志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1965960"/>
            <a:ext cx="9784080" cy="493776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400" b="0">
                <a:solidFill>
                  <a:srgbClr val="E5E7EB"/>
                </a:solidFill>
              </a:defRPr>
            </a:pPr>
            <a:r>
              <a:t>最根本的原因 — 从培养孩子自驱力的角度看</a:t>
            </a:r>
          </a:p>
        </p:txBody>
      </p:sp>
      <p:sp>
        <p:nvSpPr>
          <p:cNvPr id="6" name="Rectangle 5"/>
          <p:cNvSpPr/>
          <p:nvPr/>
        </p:nvSpPr>
        <p:spPr>
          <a:xfrm>
            <a:off x="749808" y="2550000"/>
            <a:ext cx="2880360" cy="18288"/>
          </a:xfrm>
          <a:prstGeom prst="rect">
            <a:avLst/>
          </a:prstGeom>
          <a:solidFill>
            <a:srgbClr val="4756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49808" y="5650992"/>
            <a:ext cx="512064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600" b="0">
                <a:solidFill>
                  <a:srgbClr val="CBD5E1"/>
                </a:solidFill>
              </a:defRPr>
            </a:pPr>
            <a:r>
              <a:t>面向：高收入 / 高净值家庭教育分享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8200" y="6327648"/>
            <a:ext cx="2743200" cy="146304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750" b="0">
                <a:solidFill>
                  <a:srgbClr val="CBD5E1"/>
                </a:solidFill>
              </a:defRPr>
            </a:pPr>
            <a:r>
              <a:t>字号：封面标题56 / 副标题24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46304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2000" y="6358000"/>
            <a:ext cx="600000" cy="2000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292608"/>
            <a:ext cx="5120640" cy="237744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64748B"/>
                </a:solidFill>
              </a:defRPr>
            </a:pPr>
            <a:r>
              <a:t>开场：家长真正想看到的画面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585216"/>
            <a:ext cx="10835640" cy="7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800" b="1">
                <a:solidFill>
                  <a:srgbClr val="1E293B"/>
                </a:solidFill>
              </a:defRPr>
            </a:pPr>
            <a:r>
              <a:t>两种画面，同一个问题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50000"/>
            <a:ext cx="1024128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100" b="0">
                <a:solidFill>
                  <a:srgbClr val="64748B"/>
                </a:solidFill>
              </a:defRPr>
            </a:pPr>
            <a:r>
              <a:t>差别在哪里？智商？性格？都不是。真正的差别在于：自驱力。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946000" y="2100000"/>
            <a:ext cx="3200000" cy="3200000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46000" y="2280000"/>
            <a:ext cx="28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13795B"/>
                </a:solidFill>
              </a:defRPr>
            </a:pPr>
            <a:r>
              <a:t>理想画面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6000" y="2700000"/>
            <a:ext cx="2800000" cy="1992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不需要你催，不需要你盯，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不需要你在后面推。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他自己设闹钟，自己规划时间，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自己关掉手机。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周末没有安排任何任务，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他主动拿起课外书，主动跑步，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主动规划自己的时间。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96000" y="2100000"/>
            <a:ext cx="3200000" cy="32000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96000" y="2280000"/>
            <a:ext cx="28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B42318"/>
                </a:solidFill>
              </a:defRPr>
            </a:pPr>
            <a:r>
              <a:t>现实困境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6000" y="2700000"/>
            <a:ext cx="2800000" cy="148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什么都好，就是不催不动。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作业要催，起床要催，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练琴要催，洗澡要催。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你像个人形闹钟，从早响到晚。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你累，他也烦。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046000" y="2100000"/>
            <a:ext cx="3200000" cy="3200000"/>
          </a:xfrm>
          <a:prstGeom prst="rect">
            <a:avLst/>
          </a:prstGeom>
          <a:solidFill>
            <a:srgbClr val="EFF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46000" y="2280000"/>
            <a:ext cx="28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1D4ED8"/>
                </a:solidFill>
              </a:defRPr>
            </a:pPr>
            <a:r>
              <a:t>核心问题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46000" y="2700000"/>
            <a:ext cx="2800000" cy="1736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等他上了大学，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等他出了国，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等他离开你的视线，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他会不会彻底躺平？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差别不在智商，不在性格，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在自驱力。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0000" y="5550000"/>
            <a:ext cx="500000" cy="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4800" b="1">
                <a:solidFill>
                  <a:srgbClr val="B7791F"/>
                </a:solidFill>
              </a:defRPr>
            </a:pPr>
            <a: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50000" y="5650000"/>
            <a:ext cx="9600000" cy="4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B42318"/>
                </a:solidFill>
              </a:defRPr>
            </a:pPr>
            <a:r>
              <a:t>一个孩子有“自驱力”，一个孩子没有——这就是全部差别。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46304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2000" y="6358000"/>
            <a:ext cx="600000" cy="2000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292608"/>
            <a:ext cx="5120640" cy="237744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64748B"/>
                </a:solidFill>
              </a:defRPr>
            </a:pPr>
            <a:r>
              <a:t>核心观察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585216"/>
            <a:ext cx="10835640" cy="7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800" b="1">
                <a:solidFill>
                  <a:srgbClr val="1E293B"/>
                </a:solidFill>
              </a:defRPr>
            </a:pPr>
            <a:r>
              <a:t>你们一定见过这两种人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50000"/>
            <a:ext cx="1024128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100" b="0">
                <a:solidFill>
                  <a:srgbClr val="64748B"/>
                </a:solidFill>
              </a:defRPr>
            </a:pPr>
            <a:r>
              <a:t>前者不需要管理，后者无法被管理。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750000" y="2100000"/>
            <a:ext cx="4900000" cy="3200000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0000" y="2300000"/>
            <a:ext cx="25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13795B"/>
                </a:solidFill>
              </a:defRPr>
            </a:pPr>
            <a:r>
              <a:t>第一种人：自驱型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0000" y="2750000"/>
            <a:ext cx="4300000" cy="23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700" b="0">
                <a:solidFill>
                  <a:srgbClr val="1E293B"/>
                </a:solidFill>
              </a:defRPr>
            </a:pPr>
            <a:r>
              <a:t>你给他一个方向，</a:t>
            </a:r>
          </a:p>
          <a:p>
            <a:pPr algn="l">
              <a:spcAft>
                <a:spcPts val="200"/>
              </a:spcAft>
              <a:defRPr sz="1700" b="0">
                <a:solidFill>
                  <a:srgbClr val="1E293B"/>
                </a:solidFill>
              </a:defRPr>
            </a:pPr>
            <a:r>
              <a:t>他自己规划路径，主动找资源，</a:t>
            </a:r>
          </a:p>
          <a:p>
            <a:pPr algn="l">
              <a:spcAft>
                <a:spcPts val="200"/>
              </a:spcAft>
              <a:defRPr sz="1700" b="0">
                <a:solidFill>
                  <a:srgbClr val="1E293B"/>
                </a:solidFill>
              </a:defRPr>
            </a:pPr>
            <a:r>
              <a:t>主动复盘，主动迭代。</a:t>
            </a:r>
          </a:p>
          <a:p>
            <a:pPr algn="l">
              <a:spcAft>
                <a:spcPts val="200"/>
              </a:spcAft>
              <a:defRPr sz="1700" b="0">
                <a:solidFill>
                  <a:srgbClr val="1E293B"/>
                </a:solidFill>
              </a:defRPr>
            </a:pPr>
          </a:p>
          <a:p>
            <a:pPr algn="l">
              <a:spcAft>
                <a:spcPts val="200"/>
              </a:spcAft>
              <a:defRPr sz="2000" b="1">
                <a:solidFill>
                  <a:srgbClr val="13795B"/>
                </a:solidFill>
              </a:defRPr>
            </a:pPr>
            <a:r>
              <a:t>他不需要管理。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00000" y="2100000"/>
            <a:ext cx="4900000" cy="32000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0000" y="2300000"/>
            <a:ext cx="25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B42318"/>
                </a:solidFill>
              </a:defRPr>
            </a:pPr>
            <a:r>
              <a:t>第二种人：他驱型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0000" y="2750000"/>
            <a:ext cx="4300000" cy="23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700" b="0">
                <a:solidFill>
                  <a:srgbClr val="1E293B"/>
                </a:solidFill>
              </a:defRPr>
            </a:pPr>
            <a:r>
              <a:t>每一步都需要你推，</a:t>
            </a:r>
          </a:p>
          <a:p>
            <a:pPr algn="l">
              <a:spcAft>
                <a:spcPts val="200"/>
              </a:spcAft>
              <a:defRPr sz="1700" b="0">
                <a:solidFill>
                  <a:srgbClr val="1E293B"/>
                </a:solidFill>
              </a:defRPr>
            </a:pPr>
            <a:r>
              <a:t>每件事都需要你盯，</a:t>
            </a:r>
          </a:p>
          <a:p>
            <a:pPr algn="l">
              <a:spcAft>
                <a:spcPts val="200"/>
              </a:spcAft>
              <a:defRPr sz="1700" b="0">
                <a:solidFill>
                  <a:srgbClr val="1E293B"/>
                </a:solidFill>
              </a:defRPr>
            </a:pPr>
            <a:r>
              <a:t>你盯得越紧，他越被动。</a:t>
            </a:r>
          </a:p>
          <a:p>
            <a:pPr algn="l">
              <a:spcAft>
                <a:spcPts val="200"/>
              </a:spcAft>
              <a:defRPr sz="1700" b="0">
                <a:solidFill>
                  <a:srgbClr val="1E293B"/>
                </a:solidFill>
              </a:defRPr>
            </a:pPr>
          </a:p>
          <a:p>
            <a:pPr algn="l">
              <a:spcAft>
                <a:spcPts val="200"/>
              </a:spcAft>
              <a:defRPr sz="2000" b="1">
                <a:solidFill>
                  <a:srgbClr val="B42318"/>
                </a:solidFill>
              </a:defRPr>
            </a:pPr>
            <a:r>
              <a:t>他无法被管理。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0000" y="5550000"/>
            <a:ext cx="500000" cy="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4800" b="1">
                <a:solidFill>
                  <a:srgbClr val="B7791F"/>
                </a:solidFill>
              </a:defRPr>
            </a:pPr>
            <a: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0000" y="5650000"/>
            <a:ext cx="10000000" cy="4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B42318"/>
                </a:solidFill>
              </a:defRPr>
            </a:pPr>
            <a:r>
              <a:t>你们做管理、做投资，一定见过这两种人。你的孩子正在成为哪一种？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46304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2000" y="6358000"/>
            <a:ext cx="600000" cy="2000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292608"/>
            <a:ext cx="5120640" cy="237744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64748B"/>
                </a:solidFill>
              </a:defRPr>
            </a:pPr>
            <a:r>
              <a:t>三大误区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640000"/>
            <a:ext cx="4023360" cy="7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4200" b="1">
                <a:solidFill>
                  <a:srgbClr val="B42318"/>
                </a:solidFill>
              </a:defRPr>
            </a:pPr>
            <a:r>
              <a:t>三大误区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00000" y="800000"/>
            <a:ext cx="68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400" b="1">
                <a:solidFill>
                  <a:srgbClr val="1E293B"/>
                </a:solidFill>
              </a:defRPr>
            </a:pPr>
            <a:r>
              <a:t>绝大多数关于自驱力的认知，方向都错了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30000" y="1200000"/>
            <a:ext cx="6200000" cy="3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000" b="0">
                <a:solidFill>
                  <a:srgbClr val="64748B"/>
                </a:solidFill>
              </a:defRPr>
            </a:pPr>
            <a:r>
              <a:t>不是方法不够狠，而是底层假设错了。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658368" y="1900000"/>
            <a:ext cx="10881360" cy="1100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932688" y="2150000"/>
            <a:ext cx="1600000" cy="500000"/>
          </a:xfrm>
          <a:prstGeom prst="roundRect">
            <a:avLst/>
          </a:prstGeom>
          <a:solidFill>
            <a:srgbClr val="B423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00000" y="2260000"/>
            <a:ext cx="1300000" cy="28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FFFFFF"/>
                </a:solidFill>
              </a:defRPr>
            </a:pPr>
            <a:r>
              <a:t>误区一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00000" y="2150000"/>
            <a:ext cx="5300000" cy="4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600" b="1">
                <a:solidFill>
                  <a:srgbClr val="1E293B"/>
                </a:solidFill>
              </a:defRPr>
            </a:pPr>
            <a:r>
              <a:t>自驱力是天生的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0000" y="2580000"/>
            <a:ext cx="7800000" cy="3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000" b="0">
                <a:solidFill>
                  <a:srgbClr val="64748B"/>
                </a:solidFill>
              </a:defRPr>
            </a:pPr>
            <a:r>
              <a:t>“随他爸/随他妈”——错了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58368" y="3180000"/>
            <a:ext cx="10881360" cy="110000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932688" y="3430000"/>
            <a:ext cx="1600000" cy="500000"/>
          </a:xfrm>
          <a:prstGeom prst="round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100000" y="3540000"/>
            <a:ext cx="1300000" cy="28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FFFFFF"/>
                </a:solidFill>
              </a:defRPr>
            </a:pPr>
            <a:r>
              <a:t>误区二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00000" y="3430000"/>
            <a:ext cx="5300000" cy="4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600" b="1">
                <a:solidFill>
                  <a:srgbClr val="1E293B"/>
                </a:solidFill>
              </a:defRPr>
            </a:pPr>
            <a:r>
              <a:t>自驱力要靠逼出来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20000" y="3860000"/>
            <a:ext cx="7800000" cy="3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000" b="0">
                <a:solidFill>
                  <a:srgbClr val="64748B"/>
                </a:solidFill>
              </a:defRPr>
            </a:pPr>
            <a:r>
              <a:t>逼出来的自驱力，是一场表演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8368" y="4460000"/>
            <a:ext cx="10881360" cy="1100000"/>
          </a:xfrm>
          <a:prstGeom prst="rect">
            <a:avLst/>
          </a:prstGeom>
          <a:solidFill>
            <a:srgbClr val="F8FA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32688" y="4710000"/>
            <a:ext cx="1600000" cy="500000"/>
          </a:xfrm>
          <a:prstGeom prst="roundRect">
            <a:avLst/>
          </a:prstGeom>
          <a:solidFill>
            <a:srgbClr val="1379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100000" y="4820000"/>
            <a:ext cx="1300000" cy="28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FFFFFF"/>
                </a:solidFill>
              </a:defRPr>
            </a:pPr>
            <a:r>
              <a:t>误区三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00000" y="4710000"/>
            <a:ext cx="5300000" cy="4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600" b="1">
                <a:solidFill>
                  <a:srgbClr val="1E293B"/>
                </a:solidFill>
              </a:defRPr>
            </a:pPr>
            <a:r>
              <a:t>自驱力等长大自然就有了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20000" y="5140000"/>
            <a:ext cx="7800000" cy="3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000" b="0">
                <a:solidFill>
                  <a:srgbClr val="64748B"/>
                </a:solidFill>
              </a:defRPr>
            </a:pPr>
            <a:r>
              <a:t>不会在明天自动出现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46304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2000" y="6358000"/>
            <a:ext cx="600000" cy="2000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292608"/>
            <a:ext cx="5120640" cy="237744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64748B"/>
                </a:solidFill>
              </a:defRPr>
            </a:pPr>
            <a:r>
              <a:t>误区一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585216"/>
            <a:ext cx="10835640" cy="7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800" b="1">
                <a:solidFill>
                  <a:srgbClr val="1E293B"/>
                </a:solidFill>
              </a:defRPr>
            </a:pPr>
            <a:r>
              <a:t>“自驱力是天生的”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50000"/>
            <a:ext cx="1024128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100" b="0">
                <a:solidFill>
                  <a:srgbClr val="64748B"/>
                </a:solidFill>
              </a:defRPr>
            </a:pPr>
            <a:r>
              <a:t>自驱力不是天赋，是一种“被激活”的状态。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00000" y="2100000"/>
            <a:ext cx="5000000" cy="3400000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00000" y="2300000"/>
            <a:ext cx="28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13795B"/>
                </a:solidFill>
              </a:defRPr>
            </a:pPr>
            <a:r>
              <a:t>每个孩子都有火种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0000" y="2750000"/>
            <a:ext cx="4500000" cy="2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任何一个孩子，在他真正热爱的事情上，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都有过“忘了时间、忘了自己”的时刻：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玩游戏可以玩通宵，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拼乐高可以拼一整天，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看喜欢的书可以废寝忘食。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</a:p>
          <a:p>
            <a:pPr algn="l">
              <a:spcAft>
                <a:spcPts val="200"/>
              </a:spcAft>
              <a:defRPr sz="1800" b="1">
                <a:solidFill>
                  <a:srgbClr val="13795B"/>
                </a:solidFill>
              </a:defRPr>
            </a:pPr>
            <a:r>
              <a:t>那是什么？那就是自驱力。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00000" y="2100000"/>
            <a:ext cx="5000000" cy="3400000"/>
          </a:xfrm>
          <a:prstGeom prst="rect">
            <a:avLst/>
          </a:prstGeom>
          <a:solidFill>
            <a:srgbClr val="EFF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00000" y="2300000"/>
            <a:ext cx="28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1D4ED8"/>
                </a:solidFill>
              </a:defRPr>
            </a:pPr>
            <a:r>
              <a:t>核心洞察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0000" y="2750000"/>
            <a:ext cx="4500000" cy="2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他不是没有自驱力，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他只是没有在“学习”这件事上被激活。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自驱力像火种，每个孩子心里都有。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区别只在于：</a:t>
            </a:r>
          </a:p>
          <a:p>
            <a:pPr algn="l">
              <a:spcAft>
                <a:spcPts val="200"/>
              </a:spcAft>
              <a:defRPr sz="1800" b="1">
                <a:solidFill>
                  <a:srgbClr val="B42318"/>
                </a:solidFill>
              </a:defRPr>
            </a:pPr>
            <a:r>
              <a:t>有的被点燃了 / 有的被浇灭了。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0000" y="5800000"/>
            <a:ext cx="500000" cy="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4800" b="1">
                <a:solidFill>
                  <a:srgbClr val="B7791F"/>
                </a:solidFill>
              </a:defRPr>
            </a:pPr>
            <a: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0000" y="5900000"/>
            <a:ext cx="10000000" cy="4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B42318"/>
                </a:solidFill>
              </a:defRPr>
            </a:pPr>
            <a:r>
              <a:t>不是“有没有”的问题，是“有没有被激活”的问题。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46304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2000" y="6358000"/>
            <a:ext cx="600000" cy="2000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292608"/>
            <a:ext cx="5120640" cy="237744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64748B"/>
                </a:solidFill>
              </a:defRPr>
            </a:pPr>
            <a:r>
              <a:t>误区二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585216"/>
            <a:ext cx="10835640" cy="7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800" b="1">
                <a:solidFill>
                  <a:srgbClr val="1E293B"/>
                </a:solidFill>
              </a:defRPr>
            </a:pPr>
            <a:r>
              <a:t>“自驱力要靠逼出来”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50000"/>
            <a:ext cx="1024128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100" b="0">
                <a:solidFill>
                  <a:srgbClr val="64748B"/>
                </a:solidFill>
              </a:defRPr>
            </a:pPr>
            <a:r>
              <a:t>逼出来的“自驱力”，本质上是一场表演。他在演给你看。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1016000" y="2100000"/>
            <a:ext cx="3200000" cy="34000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16000" y="2300000"/>
            <a:ext cx="28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B42318"/>
                </a:solidFill>
              </a:defRPr>
            </a:pPr>
            <a:r>
              <a:t>常见做法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16000" y="2750000"/>
            <a:ext cx="2800000" cy="2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密密麻麻的时间表，</a:t>
            </a:r>
          </a:p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层层叠叠的奖惩机制。</a:t>
            </a:r>
          </a:p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每天像监工一样守在孩子身边。</a:t>
            </a:r>
          </a:p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你逼他学、逼他练、逼他坚持。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96000" y="2100000"/>
            <a:ext cx="3200000" cy="3400000"/>
          </a:xfrm>
          <a:prstGeom prst="rect">
            <a:avLst/>
          </a:prstGeom>
          <a:solidFill>
            <a:srgbClr val="FFFB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96000" y="2300000"/>
            <a:ext cx="28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B7791F"/>
                </a:solidFill>
              </a:defRPr>
            </a:pPr>
            <a:r>
              <a:t>表面逻辑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6000" y="2750000"/>
            <a:ext cx="2800000" cy="2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你逼了三年，看起来好像有效果。</a:t>
            </a:r>
          </a:p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成绩上去了，任务完成了。</a:t>
            </a:r>
          </a:p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但你想过没有：</a:t>
            </a:r>
          </a:p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他在你面前是一个样子，</a:t>
            </a:r>
          </a:p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你转过身去，他是另一个样子。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76000" y="2100000"/>
            <a:ext cx="3200000" cy="3400000"/>
          </a:xfrm>
          <a:prstGeom prst="rect">
            <a:avLst/>
          </a:prstGeom>
          <a:solidFill>
            <a:srgbClr val="EFF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176000" y="2300000"/>
            <a:ext cx="28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1D4ED8"/>
                </a:solidFill>
              </a:defRPr>
            </a:pPr>
            <a:r>
              <a:t>残酷真相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6000" y="2750000"/>
            <a:ext cx="2800000" cy="2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领导在 → 表现积极，</a:t>
            </a:r>
          </a:p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领导走 → 立刻摸鱼。</a:t>
            </a:r>
          </a:p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这不叫“自驱”，叫“他驱”。</a:t>
            </a:r>
          </a:p>
          <a:p>
            <a:pPr algn="l">
              <a:spcAft>
                <a:spcPts val="200"/>
              </a:spcAft>
              <a:defRPr sz="1500" b="0">
                <a:solidFill>
                  <a:srgbClr val="1E293B"/>
                </a:solidFill>
              </a:defRPr>
            </a:pPr>
            <a:r>
              <a:t>一切动力来自外部监督和压力，</a:t>
            </a:r>
          </a:p>
          <a:p>
            <a:pPr algn="l">
              <a:spcAft>
                <a:spcPts val="200"/>
              </a:spcAft>
              <a:defRPr sz="1600" b="1">
                <a:solidFill>
                  <a:srgbClr val="B42318"/>
                </a:solidFill>
              </a:defRPr>
            </a:pPr>
            <a:r>
              <a:t>压力消失 → 立刻停摆。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0000" y="5800000"/>
            <a:ext cx="500000" cy="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4800" b="1">
                <a:solidFill>
                  <a:srgbClr val="B7791F"/>
                </a:solidFill>
              </a:defRPr>
            </a:pPr>
            <a: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00000" y="5900000"/>
            <a:ext cx="10000000" cy="4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B42318"/>
                </a:solidFill>
              </a:defRPr>
            </a:pPr>
            <a:r>
              <a:t>逼出来的好习惯，很多时候不是习惯，是表演。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46304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2000" y="6358000"/>
            <a:ext cx="600000" cy="2000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292608"/>
            <a:ext cx="5120640" cy="237744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64748B"/>
                </a:solidFill>
              </a:defRPr>
            </a:pPr>
            <a:r>
              <a:t>误区三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585216"/>
            <a:ext cx="10835640" cy="7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800" b="1">
                <a:solidFill>
                  <a:srgbClr val="1E293B"/>
                </a:solidFill>
              </a:defRPr>
            </a:pPr>
            <a:r>
              <a:t>“等长大了自然就有了”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50000"/>
            <a:ext cx="1024128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100" b="0">
                <a:solidFill>
                  <a:srgbClr val="64748B"/>
                </a:solidFill>
              </a:defRPr>
            </a:pPr>
            <a:r>
              <a:t>一个没有在“小”的时候养成的东西，不会在“大”的时候自动出现。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850000" y="2100000"/>
            <a:ext cx="4900000" cy="34000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00000" y="2300000"/>
            <a:ext cx="25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B42318"/>
                </a:solidFill>
              </a:defRPr>
            </a:pPr>
            <a:r>
              <a:t>家长的常见想法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0000" y="2750000"/>
            <a:ext cx="4300000" cy="2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小孩子嘛，贪玩、不自律很正常。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等上了高中 / 上了大学 / 进入社会，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自然就懂事了，自然就知道努力了。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</a:p>
          <a:p>
            <a:pPr algn="l">
              <a:spcAft>
                <a:spcPts val="200"/>
              </a:spcAft>
              <a:defRPr sz="1800" b="1">
                <a:solidFill>
                  <a:srgbClr val="B42318"/>
                </a:solidFill>
              </a:defRPr>
            </a:pPr>
            <a:r>
              <a:t>→ 这是幻想，不是规律。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00000" y="2100000"/>
            <a:ext cx="4900000" cy="3400000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00000" y="2300000"/>
            <a:ext cx="250000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200" b="1">
                <a:solidFill>
                  <a:srgbClr val="13795B"/>
                </a:solidFill>
              </a:defRPr>
            </a:pPr>
            <a:r>
              <a:t>最基本的道理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0000" y="2750000"/>
            <a:ext cx="4300000" cy="2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你今天不管理现金流的企业，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不会在明天突然财务健康。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你今天不锻炼的身体，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  <a:r>
              <a:t>不会在50岁时自动强壮。</a:t>
            </a:r>
          </a:p>
          <a:p>
            <a:pPr algn="l">
              <a:spcAft>
                <a:spcPts val="200"/>
              </a:spcAft>
              <a:defRPr sz="1600" b="0">
                <a:solidFill>
                  <a:srgbClr val="1E293B"/>
                </a:solidFill>
              </a:defRPr>
            </a:pPr>
          </a:p>
          <a:p>
            <a:pPr algn="l">
              <a:spcAft>
                <a:spcPts val="200"/>
              </a:spcAft>
              <a:defRPr sz="1800" b="1">
                <a:solidFill>
                  <a:srgbClr val="13795B"/>
                </a:solidFill>
              </a:defRPr>
            </a:pPr>
            <a:r>
              <a:t>自驱力也需要被激活和喂养。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0000" y="5800000"/>
            <a:ext cx="500000" cy="5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4800" b="1">
                <a:solidFill>
                  <a:srgbClr val="B7791F"/>
                </a:solidFill>
              </a:defRPr>
            </a:pPr>
            <a: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00000" y="5900000"/>
            <a:ext cx="10000000" cy="4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B42318"/>
                </a:solidFill>
              </a:defRPr>
            </a:pPr>
            <a:r>
              <a:t>自驱力不是到了某个年龄自动解锁的装备。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46304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1202000" y="6358000"/>
            <a:ext cx="600000" cy="20000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defRPr sz="900" b="0">
                <a:solidFill>
                  <a:srgbClr val="64748B"/>
                </a:solidFill>
              </a:defRPr>
            </a:pPr>
            <a:r>
              <a:t>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292608"/>
            <a:ext cx="5120640" cy="237744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200" b="1">
                <a:solidFill>
                  <a:srgbClr val="64748B"/>
                </a:solidFill>
              </a:defRPr>
            </a:pPr>
            <a:r>
              <a:t>上篇总结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585216"/>
            <a:ext cx="10835640" cy="7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3800" b="1">
                <a:solidFill>
                  <a:srgbClr val="1E293B"/>
                </a:solidFill>
              </a:defRPr>
            </a:pPr>
            <a:r>
              <a:t>三个误区，同一个错误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50000"/>
            <a:ext cx="10241280" cy="3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100" b="0">
                <a:solidFill>
                  <a:srgbClr val="64748B"/>
                </a:solidFill>
              </a:defRPr>
            </a:pPr>
            <a:r>
              <a:t>它们都把自驱力当成“外部输入”的结果，而不是“内部点燃”的过程。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1016000" y="2150000"/>
            <a:ext cx="3200000" cy="2300000"/>
          </a:xfrm>
          <a:prstGeom prst="rect">
            <a:avLst/>
          </a:prstGeom>
          <a:solidFill>
            <a:srgbClr val="FE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216000" y="2330000"/>
            <a:ext cx="1500000" cy="420000"/>
          </a:xfrm>
          <a:prstGeom prst="roundRect">
            <a:avLst/>
          </a:prstGeom>
          <a:solidFill>
            <a:srgbClr val="B423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16000" y="2420000"/>
            <a:ext cx="1300000" cy="24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FFFFFF"/>
                </a:solidFill>
              </a:defRPr>
            </a:pPr>
            <a:r>
              <a:t>天赋论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16000" y="2900000"/>
            <a:ext cx="2800000" cy="4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000" b="1">
                <a:solidFill>
                  <a:srgbClr val="1E293B"/>
                </a:solidFill>
              </a:defRPr>
            </a:pPr>
            <a:r>
              <a:t>“自驱力是天生的？”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16000" y="3400000"/>
            <a:ext cx="2800000" cy="9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600" b="0">
                <a:solidFill>
                  <a:srgbClr val="64748B"/>
                </a:solidFill>
              </a:defRPr>
            </a:pPr>
            <a:r>
              <a:t>每个孩子心里都有火种，</a:t>
            </a:r>
            <a:br/>
            <a:r>
              <a:t>只是有的没被点燃。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96000" y="2150000"/>
            <a:ext cx="3200000" cy="2300000"/>
          </a:xfrm>
          <a:prstGeom prst="rect">
            <a:avLst/>
          </a:prstGeom>
          <a:solidFill>
            <a:srgbClr val="EFF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696000" y="2330000"/>
            <a:ext cx="1500000" cy="420000"/>
          </a:xfrm>
          <a:prstGeom prst="roundRect">
            <a:avLst/>
          </a:prstGeom>
          <a:solidFill>
            <a:srgbClr val="1D4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796000" y="2420000"/>
            <a:ext cx="1300000" cy="24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FFFFFF"/>
                </a:solidFill>
              </a:defRPr>
            </a:pPr>
            <a:r>
              <a:t>逼迫论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96000" y="2900000"/>
            <a:ext cx="2800000" cy="4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000" b="1">
                <a:solidFill>
                  <a:srgbClr val="1E293B"/>
                </a:solidFill>
              </a:defRPr>
            </a:pPr>
            <a:r>
              <a:t>“自驱力靠逼出来？”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96000" y="3400000"/>
            <a:ext cx="2800000" cy="9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600" b="0">
                <a:solidFill>
                  <a:srgbClr val="64748B"/>
                </a:solidFill>
              </a:defRPr>
            </a:pPr>
            <a:r>
              <a:t>逼出来的是表演，</a:t>
            </a:r>
            <a:br/>
            <a:r>
              <a:t>压力消失就停摆。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976000" y="2150000"/>
            <a:ext cx="3200000" cy="2300000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176000" y="2330000"/>
            <a:ext cx="1500000" cy="420000"/>
          </a:xfrm>
          <a:prstGeom prst="roundRect">
            <a:avLst/>
          </a:prstGeom>
          <a:solidFill>
            <a:srgbClr val="1379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76000" y="2420000"/>
            <a:ext cx="1300000" cy="24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100" b="1">
                <a:solidFill>
                  <a:srgbClr val="FFFFFF"/>
                </a:solidFill>
              </a:defRPr>
            </a:pPr>
            <a:r>
              <a:t>等待论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76000" y="2900000"/>
            <a:ext cx="2800000" cy="45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000" b="1">
                <a:solidFill>
                  <a:srgbClr val="1E293B"/>
                </a:solidFill>
              </a:defRPr>
            </a:pPr>
            <a:r>
              <a:t>“等长大自然就有了？”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76000" y="3400000"/>
            <a:ext cx="2800000" cy="9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1600" b="0">
                <a:solidFill>
                  <a:srgbClr val="64748B"/>
                </a:solidFill>
              </a:defRPr>
            </a:pPr>
            <a:r>
              <a:t>小时候没养成的东西，</a:t>
            </a:r>
            <a:br/>
            <a:r>
              <a:t>不会在明天自动出现。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00000" y="4800000"/>
            <a:ext cx="10400000" cy="1700000"/>
          </a:xfrm>
          <a:prstGeom prst="rect">
            <a:avLst/>
          </a:prstGeom>
          <a:solidFill>
            <a:srgbClr val="1E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300000" y="5000000"/>
            <a:ext cx="9000000" cy="4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defRPr sz="2800" b="1">
                <a:solidFill>
                  <a:srgbClr val="FFFFFF"/>
                </a:solidFill>
              </a:defRPr>
            </a:pPr>
            <a:r>
              <a:t>中篇预告：自驱力的第一性原理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00000" y="5450000"/>
            <a:ext cx="9000000" cy="8000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2000" b="0">
                <a:solidFill>
                  <a:srgbClr val="E5E7EB"/>
                </a:solidFill>
              </a:defRPr>
            </a:pPr>
            <a:r>
              <a:t>一个比“怎么逼出自觉”重要一百倍的问题：</a:t>
            </a:r>
          </a:p>
          <a:p>
            <a:pPr algn="l">
              <a:spcAft>
                <a:spcPts val="200"/>
              </a:spcAft>
              <a:defRPr sz="2000" b="0">
                <a:solidFill>
                  <a:srgbClr val="E5E7EB"/>
                </a:solidFill>
              </a:defRPr>
            </a:pPr>
            <a:r>
              <a:t>自驱力到底是怎么被点燃的？它和志向的关系到底是什么？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